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  <p:sldMasterId id="2147483737" r:id="rId5"/>
  </p:sldMasterIdLst>
  <p:notesMasterIdLst>
    <p:notesMasterId r:id="rId8"/>
  </p:notesMasterIdLst>
  <p:handoutMasterIdLst>
    <p:handoutMasterId r:id="rId9"/>
  </p:handoutMasterIdLst>
  <p:sldIdLst>
    <p:sldId id="261" r:id="rId6"/>
    <p:sldId id="262" r:id="rId7"/>
  </p:sldIdLst>
  <p:sldSz cx="10693400" cy="756126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9784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9569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49353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9913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489225" algn="l" defTabSz="9956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987070" algn="l" defTabSz="9956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484916" algn="l" defTabSz="9956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982761" algn="l" defTabSz="9956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A0"/>
    <a:srgbClr val="00C0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2660" autoAdjust="0"/>
    <p:restoredTop sz="94629" autoAdjust="0"/>
  </p:normalViewPr>
  <p:slideViewPr>
    <p:cSldViewPr>
      <p:cViewPr varScale="1">
        <p:scale>
          <a:sx n="105" d="100"/>
          <a:sy n="105" d="100"/>
        </p:scale>
        <p:origin x="2232" y="192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3606" y="-108"/>
      </p:cViewPr>
      <p:guideLst>
        <p:guide orient="horz" pos="2880"/>
        <p:guide pos="2160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B7239-2B73-4CE5-89C5-0E0560417887}" type="datetimeFigureOut">
              <a:rPr lang="en-NZ" smtClean="0"/>
              <a:t>31/05/21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F6C84-A093-45EF-ABAB-FED2F95F5B56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40560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10BAC5-802F-425D-94AF-93E787C895A5}" type="datetimeFigureOut">
              <a:rPr lang="en-NZ" smtClean="0"/>
              <a:t>31/05/21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0FFACE-B61C-4403-B198-E178BC949F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25790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055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005" y="2348894"/>
            <a:ext cx="9089390" cy="1620771"/>
          </a:xfrm>
          <a:prstGeom prst="rect">
            <a:avLst/>
          </a:prstGeom>
        </p:spPr>
        <p:txBody>
          <a:bodyPr lIns="99569" tIns="49785" rIns="99569" bIns="49785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  <a:prstGeom prst="rect">
            <a:avLst/>
          </a:prstGeom>
        </p:spPr>
        <p:txBody>
          <a:bodyPr lIns="99569" tIns="49785" rIns="99569" bIns="49785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670" y="7008172"/>
            <a:ext cx="2495127" cy="402567"/>
          </a:xfrm>
          <a:prstGeom prst="rect">
            <a:avLst/>
          </a:prstGeom>
        </p:spPr>
        <p:txBody>
          <a:bodyPr lIns="99569" tIns="49785" rIns="99569" bIns="49785"/>
          <a:lstStyle/>
          <a:p>
            <a:fld id="{2469ADCE-5B1D-4A1E-A377-3A32EB738D5C}" type="datetimeFigureOut">
              <a:rPr lang="en-NZ" smtClean="0"/>
              <a:t>31/05/21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3579" y="7008172"/>
            <a:ext cx="3386243" cy="402567"/>
          </a:xfrm>
          <a:prstGeom prst="rect">
            <a:avLst/>
          </a:prstGeom>
        </p:spPr>
        <p:txBody>
          <a:bodyPr lIns="99569" tIns="49785" rIns="99569" bIns="49785"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63603" y="7008172"/>
            <a:ext cx="2495127" cy="402567"/>
          </a:xfrm>
          <a:prstGeom prst="rect">
            <a:avLst/>
          </a:prstGeom>
        </p:spPr>
        <p:txBody>
          <a:bodyPr lIns="99569" tIns="49785" rIns="99569" bIns="49785"/>
          <a:lstStyle/>
          <a:p>
            <a:fld id="{CD097CA5-777E-4E4F-A94A-3CF691A57832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140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9" descr="ADHB LOGO 201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54180" y="6756671"/>
            <a:ext cx="652078" cy="580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 Same Side Corner Rectangle 5"/>
          <p:cNvSpPr/>
          <p:nvPr userDrawn="1"/>
        </p:nvSpPr>
        <p:spPr>
          <a:xfrm rot="10800000" flipH="1">
            <a:off x="7417207" y="118550"/>
            <a:ext cx="3114069" cy="1828863"/>
          </a:xfrm>
          <a:prstGeom prst="round2SameRect">
            <a:avLst/>
          </a:prstGeom>
          <a:gradFill>
            <a:gsLst>
              <a:gs pos="100000">
                <a:srgbClr val="0050A0"/>
              </a:gs>
              <a:gs pos="0">
                <a:srgbClr val="00C0F3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NZ" dirty="0"/>
          </a:p>
        </p:txBody>
      </p:sp>
      <p:sp>
        <p:nvSpPr>
          <p:cNvPr id="9" name="Round Same Side Corner Rectangle 8"/>
          <p:cNvSpPr/>
          <p:nvPr userDrawn="1"/>
        </p:nvSpPr>
        <p:spPr>
          <a:xfrm>
            <a:off x="7417207" y="141206"/>
            <a:ext cx="1160990" cy="1806208"/>
          </a:xfrm>
          <a:prstGeom prst="round2SameRect">
            <a:avLst>
              <a:gd name="adj1" fmla="val 0"/>
              <a:gd name="adj2" fmla="val 28137"/>
            </a:avLst>
          </a:prstGeom>
          <a:blipFill dpi="0" rotWithShape="1">
            <a:blip r:embed="rId4"/>
            <a:srcRect/>
            <a:stretch>
              <a:fillRect l="-28000" t="-16000" r="15000" b="-16000"/>
            </a:stretch>
          </a:blipFill>
          <a:ln w="25400" cap="flat" cmpd="sng" algn="ctr">
            <a:noFill/>
            <a:prstDash val="solid"/>
          </a:ln>
          <a:effectLst/>
        </p:spPr>
        <p:txBody>
          <a:bodyPr lIns="99569" tIns="49785" rIns="99569" bIns="49785" rtlCol="0" anchor="ctr"/>
          <a:lstStyle/>
          <a:p>
            <a:pPr marL="0" marR="0" lvl="0" indent="0" algn="ctr" defTabSz="9956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Z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Round Same Side Corner Rectangle 15"/>
          <p:cNvSpPr/>
          <p:nvPr userDrawn="1"/>
        </p:nvSpPr>
        <p:spPr>
          <a:xfrm rot="10800000" flipV="1">
            <a:off x="209926" y="7092999"/>
            <a:ext cx="6650246" cy="308896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100000">
                <a:srgbClr val="0050A0"/>
              </a:gs>
              <a:gs pos="0">
                <a:srgbClr val="00C0F3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NZ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129400" y="-8709"/>
            <a:ext cx="0" cy="2609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3546500" y="-15077"/>
            <a:ext cx="0" cy="2609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209926" y="118552"/>
            <a:ext cx="6650246" cy="344056"/>
            <a:chOff x="209926" y="118552"/>
            <a:chExt cx="6650246" cy="344056"/>
          </a:xfrm>
        </p:grpSpPr>
        <p:sp>
          <p:nvSpPr>
            <p:cNvPr id="13" name="Round Single Corner Rectangle 12"/>
            <p:cNvSpPr/>
            <p:nvPr userDrawn="1"/>
          </p:nvSpPr>
          <p:spPr>
            <a:xfrm flipH="1" flipV="1">
              <a:off x="209926" y="118552"/>
              <a:ext cx="3336574" cy="344056"/>
            </a:xfrm>
            <a:prstGeom prst="round1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0050A0"/>
                </a:gs>
                <a:gs pos="0">
                  <a:srgbClr val="00C0F3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9569" tIns="49785" rIns="99569" bIns="49785" rtlCol="0" anchor="ctr"/>
            <a:lstStyle/>
            <a:p>
              <a:pPr algn="ctr"/>
              <a:endParaRPr lang="en-NZ" dirty="0"/>
            </a:p>
          </p:txBody>
        </p:sp>
        <p:sp>
          <p:nvSpPr>
            <p:cNvPr id="10" name="Round Single Corner Rectangle 9"/>
            <p:cNvSpPr/>
            <p:nvPr userDrawn="1"/>
          </p:nvSpPr>
          <p:spPr>
            <a:xfrm flipV="1">
              <a:off x="3546500" y="118552"/>
              <a:ext cx="3313672" cy="344056"/>
            </a:xfrm>
            <a:prstGeom prst="round1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0050A0"/>
                </a:gs>
                <a:gs pos="0">
                  <a:srgbClr val="00C0F3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9569" tIns="49785" rIns="99569" bIns="49785" rtlCol="0" anchor="ctr"/>
            <a:lstStyle/>
            <a:p>
              <a:pPr algn="ctr"/>
              <a:endParaRPr lang="en-NZ" dirty="0"/>
            </a:p>
          </p:txBody>
        </p:sp>
      </p:grpSp>
      <p:sp>
        <p:nvSpPr>
          <p:cNvPr id="14" name="Round Same Side Corner Rectangle 13"/>
          <p:cNvSpPr/>
          <p:nvPr userDrawn="1"/>
        </p:nvSpPr>
        <p:spPr>
          <a:xfrm rot="10800000" flipV="1">
            <a:off x="7417207" y="7093000"/>
            <a:ext cx="2321981" cy="308896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100000">
                <a:srgbClr val="0050A0"/>
              </a:gs>
              <a:gs pos="0">
                <a:srgbClr val="00C0F3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NZ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7532199" y="6728836"/>
            <a:ext cx="2321981" cy="315986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9784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9569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49353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9913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489225" algn="l" defTabSz="99569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87070" algn="l" defTabSz="99569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84916" algn="l" defTabSz="99569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982761" algn="l" defTabSz="99569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AU" sz="700" b="1" dirty="0">
                <a:solidFill>
                  <a:srgbClr val="0050A0"/>
                </a:solidFill>
                <a:effectLst/>
                <a:latin typeface="Calibri"/>
                <a:ea typeface="Calibri"/>
              </a:rPr>
              <a:t>Welcome  </a:t>
            </a:r>
            <a:r>
              <a:rPr lang="en-AU" sz="700" b="1" i="1" dirty="0">
                <a:solidFill>
                  <a:srgbClr val="0050A0"/>
                </a:solidFill>
                <a:effectLst/>
                <a:latin typeface="Calibri"/>
                <a:ea typeface="Calibri"/>
              </a:rPr>
              <a:t>Haere Mai</a:t>
            </a:r>
            <a:r>
              <a:rPr lang="en-AU" sz="700" b="1" dirty="0">
                <a:solidFill>
                  <a:srgbClr val="0050A0"/>
                </a:solidFill>
                <a:effectLst/>
                <a:latin typeface="Calibri"/>
                <a:ea typeface="Calibri"/>
              </a:rPr>
              <a:t>  |  Respect  </a:t>
            </a:r>
            <a:r>
              <a:rPr lang="en-AU" sz="700" b="1" i="1" dirty="0">
                <a:solidFill>
                  <a:srgbClr val="0050A0"/>
                </a:solidFill>
                <a:effectLst/>
                <a:latin typeface="Calibri"/>
                <a:ea typeface="Calibri"/>
              </a:rPr>
              <a:t>Manaaki  </a:t>
            </a:r>
            <a:br>
              <a:rPr lang="en-AU" sz="700" b="1" dirty="0">
                <a:solidFill>
                  <a:srgbClr val="0050A0"/>
                </a:solidFill>
                <a:effectLst/>
                <a:latin typeface="Calibri"/>
                <a:ea typeface="Calibri"/>
              </a:rPr>
            </a:br>
            <a:r>
              <a:rPr lang="en-AU" sz="700" b="1" dirty="0">
                <a:solidFill>
                  <a:srgbClr val="0050A0"/>
                </a:solidFill>
                <a:effectLst/>
                <a:latin typeface="Calibri"/>
                <a:ea typeface="Calibri"/>
              </a:rPr>
              <a:t> Together  </a:t>
            </a:r>
            <a:r>
              <a:rPr lang="en-AU" sz="700" b="1" i="1" dirty="0">
                <a:solidFill>
                  <a:srgbClr val="0050A0"/>
                </a:solidFill>
                <a:effectLst/>
                <a:latin typeface="Calibri"/>
                <a:ea typeface="Calibri"/>
              </a:rPr>
              <a:t>Tūhono</a:t>
            </a:r>
            <a:r>
              <a:rPr lang="en-AU" sz="700" b="1" dirty="0">
                <a:solidFill>
                  <a:srgbClr val="0050A0"/>
                </a:solidFill>
                <a:effectLst/>
                <a:latin typeface="Calibri"/>
                <a:ea typeface="Calibri"/>
              </a:rPr>
              <a:t> |  Aim High  </a:t>
            </a:r>
            <a:r>
              <a:rPr lang="en-AU" sz="700" b="1" i="1" dirty="0">
                <a:solidFill>
                  <a:srgbClr val="0050A0"/>
                </a:solidFill>
                <a:effectLst/>
                <a:latin typeface="Calibri"/>
                <a:ea typeface="Calibri"/>
              </a:rPr>
              <a:t>Angamua</a:t>
            </a:r>
            <a:endParaRPr lang="en-NZ" sz="700" dirty="0">
              <a:solidFill>
                <a:srgbClr val="0050A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105" y="6761727"/>
            <a:ext cx="289385" cy="2587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5pPr>
      <a:lvl6pPr marL="497845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6pPr>
      <a:lvl7pPr marL="99569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7pPr>
      <a:lvl8pPr marL="1493535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8pPr>
      <a:lvl9pPr marL="199138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9pPr>
    </p:titleStyle>
    <p:bodyStyle>
      <a:lvl1pPr marL="373384" indent="-373384" algn="l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44613" indent="-248923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42458" indent="-248923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40303" indent="-248923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38148" indent="-248923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235993" indent="-248923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733838" indent="-248923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231683" indent="-248923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9676" y="6939442"/>
            <a:ext cx="472711" cy="4138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ADHB LOGO 201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26188" y="6970696"/>
            <a:ext cx="461072" cy="410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ound Same Side Corner Rectangle 10"/>
          <p:cNvSpPr/>
          <p:nvPr userDrawn="1"/>
        </p:nvSpPr>
        <p:spPr>
          <a:xfrm rot="10800000" flipV="1">
            <a:off x="209926" y="7092999"/>
            <a:ext cx="9489750" cy="308896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100000">
                <a:srgbClr val="0050A0"/>
              </a:gs>
              <a:gs pos="0">
                <a:srgbClr val="00C0F3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NZ" dirty="0"/>
          </a:p>
        </p:txBody>
      </p:sp>
      <p:sp>
        <p:nvSpPr>
          <p:cNvPr id="14" name="Round Same Side Corner Rectangle 13"/>
          <p:cNvSpPr/>
          <p:nvPr userDrawn="1"/>
        </p:nvSpPr>
        <p:spPr>
          <a:xfrm flipH="1" flipV="1">
            <a:off x="209926" y="118552"/>
            <a:ext cx="3192558" cy="344056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100000">
                <a:srgbClr val="0050A0"/>
              </a:gs>
              <a:gs pos="0">
                <a:srgbClr val="00C0F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NZ" dirty="0"/>
          </a:p>
        </p:txBody>
      </p:sp>
      <p:cxnSp>
        <p:nvCxnSpPr>
          <p:cNvPr id="21" name="Straight Connector 20"/>
          <p:cNvCxnSpPr/>
          <p:nvPr userDrawn="1"/>
        </p:nvCxnSpPr>
        <p:spPr>
          <a:xfrm>
            <a:off x="3564000" y="-15077"/>
            <a:ext cx="0" cy="2609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 Same Side Corner Rectangle 21"/>
          <p:cNvSpPr/>
          <p:nvPr userDrawn="1"/>
        </p:nvSpPr>
        <p:spPr>
          <a:xfrm flipH="1" flipV="1">
            <a:off x="7417206" y="118552"/>
            <a:ext cx="3083985" cy="344056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100000">
                <a:srgbClr val="0050A0"/>
              </a:gs>
              <a:gs pos="0">
                <a:srgbClr val="00C0F3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NZ" dirty="0"/>
          </a:p>
        </p:txBody>
      </p:sp>
      <p:cxnSp>
        <p:nvCxnSpPr>
          <p:cNvPr id="23" name="Straight Connector 22"/>
          <p:cNvCxnSpPr/>
          <p:nvPr userDrawn="1"/>
        </p:nvCxnSpPr>
        <p:spPr>
          <a:xfrm>
            <a:off x="7170053" y="6849"/>
            <a:ext cx="0" cy="2609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 Same Side Corner Rectangle 23"/>
          <p:cNvSpPr/>
          <p:nvPr userDrawn="1"/>
        </p:nvSpPr>
        <p:spPr>
          <a:xfrm flipH="1" flipV="1">
            <a:off x="3762524" y="114684"/>
            <a:ext cx="3192558" cy="344056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100000">
                <a:srgbClr val="0050A0"/>
              </a:gs>
              <a:gs pos="0">
                <a:srgbClr val="00C0F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58185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25915" y="468262"/>
            <a:ext cx="201622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The Mental Health Act </a:t>
            </a:r>
          </a:p>
          <a:p>
            <a:pPr algn="r"/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r"/>
            <a:endParaRPr lang="en-US" sz="20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90916" y="4788743"/>
            <a:ext cx="32972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en-US" sz="1300" b="1" dirty="0">
                <a:solidFill>
                  <a:schemeClr val="tx2"/>
                </a:solidFill>
                <a:latin typeface="Calibri" panose="020F0502020204030204" pitchFamily="34" charset="0"/>
              </a:rPr>
            </a:br>
            <a:r>
              <a:rPr lang="en-US" sz="1400" b="1" dirty="0">
                <a:solidFill>
                  <a:schemeClr val="tx2"/>
                </a:solidFill>
                <a:latin typeface="Calibri" panose="020F0502020204030204" pitchFamily="34" charset="0"/>
              </a:rPr>
              <a:t>Information about the </a:t>
            </a:r>
            <a:br>
              <a:rPr lang="en-US" sz="1400" b="1" dirty="0">
                <a:solidFill>
                  <a:schemeClr val="tx2"/>
                </a:solidFill>
                <a:latin typeface="Calibri" panose="020F0502020204030204" pitchFamily="34" charset="0"/>
              </a:rPr>
            </a:br>
            <a:r>
              <a:rPr lang="en-US" sz="1400" b="1" dirty="0">
                <a:solidFill>
                  <a:schemeClr val="tx2"/>
                </a:solidFill>
                <a:latin typeface="Calibri" panose="020F0502020204030204" pitchFamily="34" charset="0"/>
              </a:rPr>
              <a:t>Mental Health </a:t>
            </a:r>
            <a:br>
              <a:rPr lang="en-US" sz="1400" b="1" dirty="0">
                <a:solidFill>
                  <a:schemeClr val="tx2"/>
                </a:solidFill>
                <a:latin typeface="Calibri" panose="020F0502020204030204" pitchFamily="34" charset="0"/>
              </a:rPr>
            </a:br>
            <a:r>
              <a:rPr lang="en-US" sz="1400" b="1" dirty="0">
                <a:solidFill>
                  <a:schemeClr val="tx2"/>
                </a:solidFill>
                <a:latin typeface="Calibri" panose="020F0502020204030204" pitchFamily="34" charset="0"/>
              </a:rPr>
              <a:t>(Compulsory Assessment and Treatment) </a:t>
            </a:r>
            <a:br>
              <a:rPr lang="en-US" sz="1400" b="1" dirty="0">
                <a:solidFill>
                  <a:schemeClr val="tx2"/>
                </a:solidFill>
                <a:latin typeface="Calibri" panose="020F0502020204030204" pitchFamily="34" charset="0"/>
              </a:rPr>
            </a:br>
            <a:r>
              <a:rPr lang="en-US" sz="1400" b="1" dirty="0">
                <a:solidFill>
                  <a:schemeClr val="tx2"/>
                </a:solidFill>
                <a:latin typeface="Calibri" panose="020F0502020204030204" pitchFamily="34" charset="0"/>
              </a:rPr>
              <a:t>Act 1992</a:t>
            </a:r>
          </a:p>
        </p:txBody>
      </p:sp>
      <p:pic>
        <p:nvPicPr>
          <p:cNvPr id="9" name="Picture 2" descr="C:\Users\mehakk\AppData\Local\Microsoft\Windows\Temporary Internet Files\Content.IE5\YZT5GMVS\canstockphoto461155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2452" y="3852639"/>
            <a:ext cx="839742" cy="1044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0156" y="682570"/>
            <a:ext cx="30243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>
                <a:solidFill>
                  <a:schemeClr val="tx2"/>
                </a:solidFill>
                <a:latin typeface="+mj-lt"/>
              </a:rPr>
              <a:t>It is important that the person and their team work together in their recovery. These steps will help a person come off the CTO.</a:t>
            </a:r>
          </a:p>
          <a:p>
            <a:pPr marL="228600" indent="-228600">
              <a:buAutoNum type="arabicPeriod"/>
            </a:pPr>
            <a:r>
              <a:rPr lang="en-NZ" sz="1200" dirty="0">
                <a:solidFill>
                  <a:schemeClr val="tx2"/>
                </a:solidFill>
                <a:latin typeface="+mn-lt"/>
              </a:rPr>
              <a:t>By accepting recommended medication and treatment.</a:t>
            </a:r>
          </a:p>
          <a:p>
            <a:pPr marL="228600" indent="-228600">
              <a:buAutoNum type="arabicPeriod"/>
            </a:pPr>
            <a:r>
              <a:rPr lang="en-NZ" sz="1200" dirty="0">
                <a:solidFill>
                  <a:schemeClr val="tx2"/>
                </a:solidFill>
                <a:latin typeface="+mn-lt"/>
              </a:rPr>
              <a:t>By talking with their</a:t>
            </a:r>
            <a:r>
              <a:rPr lang="en-US" sz="1200" dirty="0">
                <a:solidFill>
                  <a:schemeClr val="tx2"/>
                </a:solidFill>
                <a:latin typeface="+mn-lt"/>
              </a:rPr>
              <a:t> wh</a:t>
            </a:r>
            <a:r>
              <a:rPr lang="en-NZ" sz="1200" dirty="0">
                <a:solidFill>
                  <a:schemeClr val="tx2"/>
                </a:solidFill>
                <a:latin typeface="+mn-lt"/>
              </a:rPr>
              <a:t>ā</a:t>
            </a:r>
            <a:r>
              <a:rPr lang="en-US" sz="1200" dirty="0">
                <a:solidFill>
                  <a:schemeClr val="tx2"/>
                </a:solidFill>
                <a:latin typeface="+mn-lt"/>
              </a:rPr>
              <a:t>nau about what they might need to do to increase safety for themselves and others. The care team can help with this.</a:t>
            </a:r>
          </a:p>
          <a:p>
            <a:pPr marL="228600" indent="-228600">
              <a:buAutoNum type="arabicPeriod"/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By developing an advance care plan with their care team. The care plan lets people know what they need when they are unwell.</a:t>
            </a:r>
          </a:p>
          <a:p>
            <a:pPr marL="228600" indent="-228600">
              <a:buAutoNum type="arabicPeriod"/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By connecting with their culture which helps many people in their recovery. </a:t>
            </a:r>
          </a:p>
        </p:txBody>
      </p:sp>
      <p:pic>
        <p:nvPicPr>
          <p:cNvPr id="1026" name="Picture 2" descr="C:\Users\mehakk\AppData\Local\Microsoft\Windows\Temporary Internet Files\Content.Outlook\5YJEKELW\KTK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0340" y="6084887"/>
            <a:ext cx="977776" cy="601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mehakk\AppData\Local\Microsoft\Windows\Temporary Internet Files\Content.Outlook\5YJEKELW\KTK 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772" y="6993297"/>
            <a:ext cx="792088" cy="48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ehakk\Desktop\ADHB%20LOGO%20colour%2030m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9787" y="7058013"/>
            <a:ext cx="396044" cy="358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mehakk\AppData\Local\Microsoft\Windows\Temporary Internet Files\Content.Outlook\5YJEKELW\Pikorua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5914" y="2700511"/>
            <a:ext cx="1191685" cy="198792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637060"/>
              </p:ext>
            </p:extLst>
          </p:nvPr>
        </p:nvGraphicFramePr>
        <p:xfrm>
          <a:off x="3964418" y="706581"/>
          <a:ext cx="2822442" cy="5934755"/>
        </p:xfrm>
        <a:graphic>
          <a:graphicData uri="http://schemas.openxmlformats.org/drawingml/2006/table">
            <a:tbl>
              <a:tblPr firstRow="1" firstCol="1" bandRow="1"/>
              <a:tblGrid>
                <a:gridCol w="1362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977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 person who experiences mental illness </a:t>
                      </a:r>
                      <a:r>
                        <a:rPr lang="en-NZ" sz="1000" baseline="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and </a:t>
                      </a:r>
                      <a:r>
                        <a:rPr lang="en-NZ" sz="10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presents serious danger to themselves and/</a:t>
                      </a:r>
                      <a:r>
                        <a:rPr lang="en-US" sz="10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or others, and/or at risk of  serious self-neglect.</a:t>
                      </a:r>
                      <a:endParaRPr lang="en-N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91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 dirty="0">
                          <a:effectLst/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</a:t>
                      </a:r>
                      <a:endParaRPr lang="en-N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85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50" i="1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 person must have the purpose of the assessment explained in the presence of a w</a:t>
                      </a:r>
                      <a:r>
                        <a:rPr lang="en-US" sz="950" i="1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n-NZ" sz="950" i="1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ā</a:t>
                      </a:r>
                      <a:r>
                        <a:rPr lang="en-US" sz="950" i="1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nau member or friend</a:t>
                      </a:r>
                      <a:endParaRPr lang="en-NZ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50" b="1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1st period</a:t>
                      </a:r>
                      <a:r>
                        <a:rPr lang="en-NZ" sz="95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of assessment can be </a:t>
                      </a:r>
                      <a:r>
                        <a:rPr lang="en-NZ" sz="950" b="1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up to 5 days</a:t>
                      </a:r>
                      <a:endParaRPr lang="en-NZ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50" b="1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2nd period</a:t>
                      </a:r>
                      <a:r>
                        <a:rPr lang="en-NZ" sz="95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of assessment can be for </a:t>
                      </a:r>
                      <a:r>
                        <a:rPr lang="en-NZ" sz="950" b="1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up to 14 days</a:t>
                      </a:r>
                      <a:endParaRPr lang="en-NZ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791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 dirty="0">
                          <a:effectLst/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</a:t>
                      </a:r>
                      <a:endParaRPr lang="en-N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85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50" i="1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 person has the right to a lawyer; they have the right to apply for a review by a judge.</a:t>
                      </a:r>
                      <a:endParaRPr lang="en-NZ" sz="95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970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50" i="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By the end of the second</a:t>
                      </a:r>
                      <a:r>
                        <a:rPr lang="en-NZ" sz="950" i="0" baseline="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period, if</a:t>
                      </a:r>
                      <a:r>
                        <a:rPr lang="en-NZ" sz="950" i="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the psychiatrist thinks the person still needs to be under the MHA, they can apply for a CTO before a judge. The Judge will decide if a CTO is to be made.</a:t>
                      </a:r>
                      <a:endParaRPr lang="en-NZ" sz="95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791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 dirty="0">
                          <a:effectLst/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</a:t>
                      </a:r>
                      <a:endParaRPr lang="en-N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1675">
                <a:tc gridSpan="2"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NZ" sz="95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Times New Roman"/>
                        </a:rPr>
                        <a:t>If granted, the CTO lasts for 6 months.</a:t>
                      </a:r>
                      <a:endParaRPr lang="en-NZ" sz="9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985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50" i="1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If the person wishes to be released, they can apply to Mental Health Review Tribunal (MHRT) after 3 months.</a:t>
                      </a:r>
                      <a:endParaRPr lang="en-NZ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791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 dirty="0">
                          <a:effectLst/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</a:t>
                      </a:r>
                      <a:endParaRPr lang="en-N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977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5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If the psychiatrist thinks the person will not accept the recommended treatment care plan, they can apply to court for the CTO to continue for a further 6 months.</a:t>
                      </a:r>
                      <a:endParaRPr lang="en-NZ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992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50" i="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 judge will decide if an extension is granted.</a:t>
                      </a:r>
                      <a:endParaRPr lang="en-NZ" sz="95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992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 dirty="0">
                          <a:effectLst/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</a:t>
                      </a:r>
                      <a:endParaRPr lang="en-N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1977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5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If given, the CTO extension lasts another 6 months. If the psychiatrist still considers a CTO is needed they can apply for an indefinite extension.</a:t>
                      </a:r>
                      <a:endParaRPr lang="en-NZ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992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50" i="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 judge will decide if the indefinite CTO is granted.</a:t>
                      </a:r>
                      <a:endParaRPr lang="en-NZ" sz="95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992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200" dirty="0">
                          <a:effectLst/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</a:t>
                      </a:r>
                      <a:endParaRPr lang="en-N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985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95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If an indefinite CTO is granted, this does not mean it lasts forever. The psychiatrist must release a person who is fit to</a:t>
                      </a:r>
                      <a:r>
                        <a:rPr lang="en-NZ" sz="950" baseline="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be released. A person can also apply to the MHRT.</a:t>
                      </a:r>
                      <a:endParaRPr lang="en-NZ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8147" y="4992749"/>
            <a:ext cx="3168352" cy="2000548"/>
          </a:xfrm>
          <a:prstGeom prst="rect">
            <a:avLst/>
          </a:prstGeom>
          <a:noFill/>
          <a:ln w="12700">
            <a:solidFill>
              <a:schemeClr val="tx2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solidFill>
                  <a:schemeClr val="tx2"/>
                </a:solidFill>
                <a:latin typeface="+mj-lt"/>
              </a:rPr>
              <a:t>Glossary of Terms</a:t>
            </a:r>
            <a:endParaRPr lang="en-US" sz="1400" dirty="0">
              <a:solidFill>
                <a:schemeClr val="tx2"/>
              </a:solidFill>
              <a:latin typeface="+mj-lt"/>
            </a:endParaRPr>
          </a:p>
          <a:p>
            <a:pPr algn="just"/>
            <a:r>
              <a:rPr lang="en-US" sz="1100" b="1" dirty="0">
                <a:solidFill>
                  <a:schemeClr val="tx2"/>
                </a:solidFill>
                <a:latin typeface="+mn-lt"/>
              </a:rPr>
              <a:t>Psychiatrist - </a:t>
            </a:r>
            <a:r>
              <a:rPr lang="en-US" sz="1100" b="1" dirty="0">
                <a:latin typeface="+mn-lt"/>
              </a:rPr>
              <a:t> 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Doctor who assesses, diagnoses and provides treatment for people with mental,  emotional and 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behavioural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disorders.</a:t>
            </a:r>
          </a:p>
          <a:p>
            <a:pPr algn="just"/>
            <a:r>
              <a:rPr lang="en-US" sz="1100" b="1" dirty="0">
                <a:solidFill>
                  <a:schemeClr val="tx2"/>
                </a:solidFill>
                <a:latin typeface="+mn-lt"/>
              </a:rPr>
              <a:t>MH Review Tribunal  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-  An independent group with power to decide if  a person can come off the Act.</a:t>
            </a:r>
          </a:p>
          <a:p>
            <a:pPr algn="just"/>
            <a:r>
              <a:rPr lang="en-US" sz="1100" b="1" dirty="0">
                <a:solidFill>
                  <a:schemeClr val="tx2"/>
                </a:solidFill>
                <a:latin typeface="+mn-lt"/>
              </a:rPr>
              <a:t>Indefinite  -  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Does not currently have an end date.</a:t>
            </a:r>
          </a:p>
          <a:p>
            <a:pPr algn="just"/>
            <a:r>
              <a:rPr lang="en-US" sz="1100" b="1" dirty="0">
                <a:solidFill>
                  <a:schemeClr val="tx2"/>
                </a:solidFill>
                <a:latin typeface="+mn-lt"/>
              </a:rPr>
              <a:t>Compulsory -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When a person does not have a choice</a:t>
            </a:r>
            <a:endParaRPr lang="en-US" sz="1100" b="1" dirty="0">
              <a:solidFill>
                <a:schemeClr val="tx2"/>
              </a:solidFill>
              <a:latin typeface="+mn-lt"/>
            </a:endParaRPr>
          </a:p>
          <a:p>
            <a:pPr algn="just"/>
            <a:r>
              <a:rPr lang="en-US" sz="1100" b="1" dirty="0">
                <a:solidFill>
                  <a:schemeClr val="tx2"/>
                </a:solidFill>
                <a:latin typeface="+mn-lt"/>
              </a:rPr>
              <a:t>Inpatient  - 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A person who stays in hospital while  receiving assessment and treatment.</a:t>
            </a:r>
            <a:endParaRPr lang="en-NZ" dirty="0"/>
          </a:p>
          <a:p>
            <a:pPr algn="just"/>
            <a:r>
              <a:rPr lang="en-NZ" sz="1100" b="1" dirty="0">
                <a:solidFill>
                  <a:schemeClr val="tx2"/>
                </a:solidFill>
                <a:latin typeface="+mn-lt"/>
              </a:rPr>
              <a:t>Extension - </a:t>
            </a:r>
            <a:r>
              <a:rPr lang="en-NZ" sz="1100" dirty="0">
                <a:solidFill>
                  <a:schemeClr val="tx2"/>
                </a:solidFill>
                <a:latin typeface="+mn-lt"/>
              </a:rPr>
              <a:t>Extra time given</a:t>
            </a:r>
            <a:endParaRPr lang="en-US" sz="11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02532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3660" y="684286"/>
            <a:ext cx="317083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>
                <a:solidFill>
                  <a:schemeClr val="tx2"/>
                </a:solidFill>
                <a:latin typeface="+mj-lt"/>
              </a:rPr>
              <a:t>The Mental Health Act</a:t>
            </a:r>
          </a:p>
          <a:p>
            <a:endParaRPr lang="en-NZ" sz="1200" dirty="0">
              <a:solidFill>
                <a:schemeClr val="tx2"/>
              </a:solidFill>
              <a:latin typeface="+mn-lt"/>
            </a:endParaRPr>
          </a:p>
          <a:p>
            <a:r>
              <a:rPr lang="en-NZ" sz="1200" dirty="0">
                <a:solidFill>
                  <a:schemeClr val="tx2"/>
                </a:solidFill>
                <a:latin typeface="+mn-lt"/>
              </a:rPr>
              <a:t>People who come under the Mental Health Act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200" dirty="0">
                <a:solidFill>
                  <a:schemeClr val="tx2"/>
                </a:solidFill>
                <a:latin typeface="+mn-lt"/>
              </a:rPr>
              <a:t>Must have a  mental illness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Must present a serious danger to themselves or others  and/or at serious self neglect due to their mental illness</a:t>
            </a:r>
            <a:endParaRPr lang="en-NZ" sz="1200" dirty="0">
              <a:solidFill>
                <a:schemeClr val="tx2"/>
              </a:solidFill>
              <a:latin typeface="+mn-lt"/>
            </a:endParaRPr>
          </a:p>
          <a:p>
            <a:endParaRPr lang="en-US" sz="12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r>
              <a:rPr lang="en-US" sz="1200" dirty="0">
                <a:solidFill>
                  <a:srgbClr val="002060"/>
                </a:solidFill>
                <a:latin typeface="+mn-lt"/>
              </a:rPr>
              <a:t>The  Mental Health Act (MHA)  guarantees rights to people who are under the MHA</a:t>
            </a:r>
            <a:endParaRPr lang="en-NZ" sz="1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2668" y="2772519"/>
            <a:ext cx="295232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>
                <a:solidFill>
                  <a:schemeClr val="tx2"/>
                </a:solidFill>
                <a:latin typeface="+mj-lt"/>
              </a:rPr>
              <a:t>Initial Assessment Period</a:t>
            </a:r>
          </a:p>
          <a:p>
            <a:r>
              <a:rPr lang="en-NZ" sz="1200" dirty="0">
                <a:solidFill>
                  <a:schemeClr val="tx2"/>
                </a:solidFill>
                <a:latin typeface="+mn-lt"/>
              </a:rPr>
              <a:t>At the beginning of the process there is an application to be assessed for treatment under the MHA. This means that there will be an appointment for a first assessment by a psychiatrist.</a:t>
            </a:r>
          </a:p>
          <a:p>
            <a:endParaRPr lang="en-NZ" sz="1200" dirty="0">
              <a:solidFill>
                <a:schemeClr val="tx2"/>
              </a:solidFill>
              <a:latin typeface="+mn-lt"/>
            </a:endParaRPr>
          </a:p>
          <a:p>
            <a:r>
              <a:rPr lang="en-NZ" sz="1200" dirty="0">
                <a:solidFill>
                  <a:schemeClr val="tx2"/>
                </a:solidFill>
                <a:latin typeface="+mn-lt"/>
              </a:rPr>
              <a:t>The Act requires that this person receive information about their appointment including the date, time, place and the psychiatrist who will be doing the assessment. </a:t>
            </a:r>
          </a:p>
          <a:p>
            <a:endParaRPr lang="en-US" sz="1200" dirty="0">
              <a:solidFill>
                <a:schemeClr val="tx2"/>
              </a:solidFill>
              <a:latin typeface="+mn-lt"/>
            </a:endParaRPr>
          </a:p>
          <a:p>
            <a:endParaRPr lang="en-NZ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3834532" y="684287"/>
            <a:ext cx="3201292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>
                <a:solidFill>
                  <a:schemeClr val="tx2"/>
                </a:solidFill>
                <a:latin typeface="+mj-lt"/>
              </a:rPr>
              <a:t>Further Compulsory Assessment and Treatment </a:t>
            </a:r>
          </a:p>
          <a:p>
            <a:r>
              <a:rPr lang="en-NZ" sz="1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NZ" sz="1200" dirty="0">
                <a:solidFill>
                  <a:schemeClr val="tx2"/>
                </a:solidFill>
                <a:latin typeface="+mn-lt"/>
              </a:rPr>
              <a:t>If the psychiatrist thinks someone still needs the MHA to continue, the person will be told  they are being compulsorily assessed under the MHA. The Law requires a formal assessment at 5 days and 14 days.</a:t>
            </a:r>
          </a:p>
          <a:p>
            <a:r>
              <a:rPr lang="en-NZ" sz="1200" dirty="0">
                <a:solidFill>
                  <a:schemeClr val="tx2"/>
                </a:solidFill>
                <a:latin typeface="+mn-lt"/>
              </a:rPr>
              <a:t>The appropriate MHA certificate will be sent to  the person, a w</a:t>
            </a:r>
            <a:r>
              <a:rPr lang="en-US" sz="1200" dirty="0">
                <a:solidFill>
                  <a:schemeClr val="tx2"/>
                </a:solidFill>
                <a:latin typeface="+mn-lt"/>
              </a:rPr>
              <a:t>h</a:t>
            </a:r>
            <a:r>
              <a:rPr lang="en-NZ" sz="1200" dirty="0">
                <a:solidFill>
                  <a:schemeClr val="tx2"/>
                </a:solidFill>
                <a:latin typeface="+mn-lt"/>
              </a:rPr>
              <a:t>ā</a:t>
            </a:r>
            <a:r>
              <a:rPr lang="en-US" sz="1200" dirty="0">
                <a:solidFill>
                  <a:schemeClr val="tx2"/>
                </a:solidFill>
                <a:latin typeface="+mn-lt"/>
              </a:rPr>
              <a:t>nau member and </a:t>
            </a:r>
            <a:r>
              <a:rPr lang="en-NZ" sz="1200" dirty="0">
                <a:solidFill>
                  <a:schemeClr val="tx2"/>
                </a:solidFill>
                <a:latin typeface="+mn-lt"/>
              </a:rPr>
              <a:t>district inspector</a:t>
            </a:r>
            <a:r>
              <a:rPr lang="en-US" sz="1200" dirty="0">
                <a:solidFill>
                  <a:schemeClr val="tx2"/>
                </a:solidFill>
                <a:latin typeface="+mn-lt"/>
              </a:rPr>
              <a:t>. </a:t>
            </a:r>
          </a:p>
          <a:p>
            <a:r>
              <a:rPr lang="en-NZ" sz="1200" b="1" dirty="0">
                <a:solidFill>
                  <a:schemeClr val="tx2"/>
                </a:solidFill>
                <a:latin typeface="+mn-lt"/>
              </a:rPr>
              <a:t>District Inspector </a:t>
            </a:r>
          </a:p>
          <a:p>
            <a:r>
              <a:rPr lang="en-NZ" sz="1200" dirty="0">
                <a:solidFill>
                  <a:schemeClr val="tx2"/>
                </a:solidFill>
                <a:latin typeface="+mn-lt"/>
              </a:rPr>
              <a:t>District Inspectors are lawyers appointed by the Ministry of Health to support a person’s rights under the MHA. They are free and  independent from the hospital.  Staff can give District Inspector contact details.</a:t>
            </a:r>
            <a:endParaRPr lang="en-US" sz="1100" dirty="0">
              <a:solidFill>
                <a:schemeClr val="tx2"/>
              </a:solidFill>
              <a:latin typeface="+mn-lt"/>
            </a:endParaRPr>
          </a:p>
          <a:p>
            <a:endParaRPr lang="en-NZ" sz="11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34532" y="3895903"/>
            <a:ext cx="304199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b="1" dirty="0">
                <a:solidFill>
                  <a:schemeClr val="tx2"/>
                </a:solidFill>
                <a:latin typeface="+mj-lt"/>
              </a:rPr>
              <a:t>Can treatment be refused? </a:t>
            </a:r>
          </a:p>
          <a:p>
            <a:r>
              <a:rPr lang="en-NZ" sz="1200" dirty="0">
                <a:solidFill>
                  <a:schemeClr val="tx2"/>
                </a:solidFill>
                <a:latin typeface="+mn-lt"/>
              </a:rPr>
              <a:t>While a person is under the MHA they will have to accept the recommended treatment and medication even if  they have different views. </a:t>
            </a:r>
          </a:p>
          <a:p>
            <a:endParaRPr lang="en-NZ" sz="1200" dirty="0">
              <a:solidFill>
                <a:schemeClr val="tx2"/>
              </a:solidFill>
              <a:latin typeface="+mn-lt"/>
            </a:endParaRPr>
          </a:p>
          <a:p>
            <a:r>
              <a:rPr lang="en-NZ" sz="1200" b="1" dirty="0">
                <a:solidFill>
                  <a:schemeClr val="tx2"/>
                </a:solidFill>
                <a:latin typeface="+mj-lt"/>
              </a:rPr>
              <a:t>What can the person do if they do not want to be compulsorily assessed?</a:t>
            </a:r>
          </a:p>
          <a:p>
            <a:r>
              <a:rPr lang="en-NZ" sz="1200" dirty="0">
                <a:solidFill>
                  <a:schemeClr val="tx2"/>
                </a:solidFill>
                <a:latin typeface="+mn-lt"/>
              </a:rPr>
              <a:t>At any stage a person can legally appeal to the court (under section 16 of the MHA) to be released by the Judge. </a:t>
            </a:r>
          </a:p>
          <a:p>
            <a:r>
              <a:rPr lang="en-NZ" sz="1200" dirty="0">
                <a:solidFill>
                  <a:schemeClr val="tx2"/>
                </a:solidFill>
                <a:latin typeface="+mn-lt"/>
              </a:rPr>
              <a:t>A person under the MHA can talk to a lawyer who can support their rights and meet with them ahead of the hearing.  If the person wants a review they can talk to staff or a district inspector.</a:t>
            </a:r>
          </a:p>
          <a:p>
            <a:endParaRPr lang="en-NZ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7434932" y="684287"/>
            <a:ext cx="3024336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>
                <a:solidFill>
                  <a:schemeClr val="tx2"/>
                </a:solidFill>
                <a:latin typeface="+mj-lt"/>
              </a:rPr>
              <a:t>Compulsory Treatment Order (CTO)</a:t>
            </a:r>
          </a:p>
          <a:p>
            <a:r>
              <a:rPr lang="en-NZ" sz="1200" dirty="0">
                <a:solidFill>
                  <a:schemeClr val="tx2"/>
                </a:solidFill>
                <a:latin typeface="+mn-lt"/>
              </a:rPr>
              <a:t>If  the psychiatrist thinks that someone still needs MHA to continue, they may apply for a review to make a CTO. This means a hearing in front of a judge who will decide whether to make a CTO. If this is granted the order lasts for up to another six months. </a:t>
            </a:r>
          </a:p>
          <a:p>
            <a:r>
              <a:rPr lang="en-NZ" sz="1200" dirty="0">
                <a:solidFill>
                  <a:schemeClr val="tx2"/>
                </a:solidFill>
                <a:latin typeface="+mn-lt"/>
              </a:rPr>
              <a:t>The law requires a formal assessment by 3 months, plus another hearing in front of a judge if not released by end of 6 months.</a:t>
            </a:r>
          </a:p>
          <a:p>
            <a:r>
              <a:rPr lang="en-NZ" sz="1200" b="1" dirty="0">
                <a:solidFill>
                  <a:schemeClr val="tx2"/>
                </a:solidFill>
                <a:latin typeface="+mn-lt"/>
              </a:rPr>
              <a:t>If the psychiatrist believes the person is no longer a serious danger to themselves or others or at serious  self neglect, they should be released from the MHA.</a:t>
            </a:r>
          </a:p>
          <a:p>
            <a:endParaRPr lang="en-NZ" sz="1200" dirty="0">
              <a:solidFill>
                <a:schemeClr val="tx2"/>
              </a:solidFill>
              <a:latin typeface="+mn-lt"/>
            </a:endParaRPr>
          </a:p>
          <a:p>
            <a:r>
              <a:rPr lang="en-NZ" sz="1200" dirty="0">
                <a:solidFill>
                  <a:schemeClr val="tx2"/>
                </a:solidFill>
                <a:latin typeface="+mn-lt"/>
              </a:rPr>
              <a:t>After an initial assessment period, a hearing will be held in front of a judge who will decide if an Inpatient Order (section 30) or Community Treatment Order (section 29) is needed.</a:t>
            </a:r>
          </a:p>
          <a:p>
            <a:endParaRPr lang="en-NZ" sz="1200" b="1" dirty="0">
              <a:solidFill>
                <a:schemeClr val="tx2"/>
              </a:solidFill>
              <a:latin typeface="+mj-lt"/>
            </a:endParaRPr>
          </a:p>
          <a:p>
            <a:r>
              <a:rPr lang="en-NZ" sz="1200" b="1" dirty="0">
                <a:solidFill>
                  <a:schemeClr val="tx2"/>
                </a:solidFill>
                <a:latin typeface="+mj-lt"/>
              </a:rPr>
              <a:t>What can a person do if they don't agree with a CTO?</a:t>
            </a:r>
          </a:p>
          <a:p>
            <a:r>
              <a:rPr lang="en-NZ" sz="1200" dirty="0">
                <a:solidFill>
                  <a:schemeClr val="tx2"/>
                </a:solidFill>
                <a:latin typeface="+mn-lt"/>
              </a:rPr>
              <a:t>A person may arrange another psychiatrist for an independent opinion.</a:t>
            </a:r>
          </a:p>
          <a:p>
            <a:r>
              <a:rPr lang="en-NZ" sz="1200" dirty="0">
                <a:solidFill>
                  <a:schemeClr val="tx2"/>
                </a:solidFill>
                <a:latin typeface="+mn-lt"/>
              </a:rPr>
              <a:t>After they have been on a CTO for over 3 months they can apply to the Mental Health Review Tribunal to have this reviewed by an independent panel. A lawyer or district inspector can help with this.</a:t>
            </a:r>
          </a:p>
          <a:p>
            <a:endParaRPr lang="en-NZ" sz="1200" dirty="0">
              <a:solidFill>
                <a:schemeClr val="tx2"/>
              </a:solidFill>
              <a:latin typeface="+mn-lt"/>
            </a:endParaRPr>
          </a:p>
          <a:p>
            <a:r>
              <a:rPr lang="en-NZ" sz="1200" dirty="0">
                <a:solidFill>
                  <a:schemeClr val="tx2"/>
                </a:solidFill>
                <a:latin typeface="+mn-lt"/>
              </a:rPr>
              <a:t> </a:t>
            </a:r>
            <a:endParaRPr lang="en-NZ" sz="1100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236" y="5148783"/>
            <a:ext cx="1060450" cy="150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349205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SSH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666465"/>
      </a:accent1>
      <a:accent2>
        <a:srgbClr val="CC1B58"/>
      </a:accent2>
      <a:accent3>
        <a:srgbClr val="A6ABD1"/>
      </a:accent3>
      <a:accent4>
        <a:srgbClr val="E1DBE9"/>
      </a:accent4>
      <a:accent5>
        <a:srgbClr val="FCE8EF"/>
      </a:accent5>
      <a:accent6>
        <a:srgbClr val="E0E0E0"/>
      </a:accent6>
      <a:hlink>
        <a:srgbClr val="00B0F0"/>
      </a:hlink>
      <a:folHlink>
        <a:srgbClr val="800080"/>
      </a:folHlink>
    </a:clrScheme>
    <a:fontScheme name="ADHB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19B4C5451AD0468B0259423F7265C9" ma:contentTypeVersion="3" ma:contentTypeDescription="Create a new document." ma:contentTypeScope="" ma:versionID="4b010f9a4ea19f4ec147ab3d88407d75">
  <xsd:schema xmlns:xsd="http://www.w3.org/2001/XMLSchema" xmlns:xs="http://www.w3.org/2001/XMLSchema" xmlns:p="http://schemas.microsoft.com/office/2006/metadata/properties" xmlns:ns3="2abd1ad4-7017-4de3-85eb-a5c8f8e2e241" targetNamespace="http://schemas.microsoft.com/office/2006/metadata/properties" ma:root="true" ma:fieldsID="63b405e56140aa45d08d21d867d91fb4" ns3:_="">
    <xsd:import namespace="2abd1ad4-7017-4de3-85eb-a5c8f8e2e24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bd1ad4-7017-4de3-85eb-a5c8f8e2e2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CE6ADD4-2A11-40AE-9713-FE54E2A815B0}">
  <ds:schemaRefs>
    <ds:schemaRef ds:uri="http://purl.org/dc/elements/1.1/"/>
    <ds:schemaRef ds:uri="http://purl.org/dc/terms/"/>
    <ds:schemaRef ds:uri="http://www.w3.org/XML/1998/namespace"/>
    <ds:schemaRef ds:uri="http://schemas.microsoft.com/office/2006/documentManagement/types"/>
    <ds:schemaRef ds:uri="2abd1ad4-7017-4de3-85eb-a5c8f8e2e241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5DB921C-CE9B-452F-9E12-6019553583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bd1ad4-7017-4de3-85eb-a5c8f8e2e2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AD9BB48-D9CF-401E-8EC4-131B21BF4D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1360</TotalTime>
  <Words>1049</Words>
  <Application>Microsoft Macintosh PowerPoint</Application>
  <PresentationFormat>Custom</PresentationFormat>
  <Paragraphs>67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1_Custom Design</vt:lpstr>
      <vt:lpstr>5_Custom Design</vt:lpstr>
      <vt:lpstr>PowerPoint Presentation</vt:lpstr>
      <vt:lpstr>PowerPoint Presentation</vt:lpstr>
    </vt:vector>
  </TitlesOfParts>
  <Company>Auckland District Health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Auckland District Health Board</dc:creator>
  <cp:lastModifiedBy>Makanaka Tuwe</cp:lastModifiedBy>
  <cp:revision>102</cp:revision>
  <cp:lastPrinted>2020-07-08T03:00:43Z</cp:lastPrinted>
  <dcterms:created xsi:type="dcterms:W3CDTF">2013-05-28T03:15:18Z</dcterms:created>
  <dcterms:modified xsi:type="dcterms:W3CDTF">2021-05-31T03:47:35Z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0x0101007019B4C5451AD0468B0259423F7265C9</vt:lpwstr>
  </property>
  <property fmtid="{D5CDD505-2E9C-101B-9397-08002B2CF9AE}" pid="3" name="_NewReviewCycle">
    <vt:lpwstr/>
  </property>
  <property fmtid="{D5CDD505-2E9C-101B-9397-08002B2CF9AE}" pid="4" name="_AdHocReviewCycleID">
    <vt:i4>-1800236862</vt:i4>
  </property>
  <property fmtid="{D5CDD505-2E9C-101B-9397-08002B2CF9AE}" pid="5" name="_EmailSubject">
    <vt:lpwstr>ADHB Mental Health Act leaflet has been updated.</vt:lpwstr>
  </property>
  <property fmtid="{D5CDD505-2E9C-101B-9397-08002B2CF9AE}" pid="6" name="_AuthorEmail">
    <vt:lpwstr>LMurray@adhb.govt.nz</vt:lpwstr>
  </property>
  <property fmtid="{D5CDD505-2E9C-101B-9397-08002B2CF9AE}" pid="7" name="_AuthorEmailDisplayName">
    <vt:lpwstr>Leigh Murray (Family Advisor) (ADHB)</vt:lpwstr>
  </property>
</Properties>
</file>